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9" r:id="rId5"/>
    <p:sldId id="259" r:id="rId6"/>
    <p:sldId id="265" r:id="rId7"/>
    <p:sldId id="264" r:id="rId8"/>
    <p:sldId id="267" r:id="rId9"/>
    <p:sldId id="266" r:id="rId10"/>
    <p:sldId id="268" r:id="rId11"/>
    <p:sldId id="260" r:id="rId12"/>
  </p:sldIdLst>
  <p:sldSz cx="12192000" cy="6858000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k-SK"/>
              <a:t>Upravte štýly predlohy textu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k-SK"/>
              <a:t>Kliknutím upravte štýl predlohy podnadpisov</a:t>
            </a:r>
          </a:p>
        </p:txBody>
      </p:sp>
      <p:sp>
        <p:nvSpPr>
          <p:cNvPr id="4" name="Zástupný objekt pre dá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28F42-9524-432D-9E5F-FEAEEA86468E}" type="datetimeFigureOut">
              <a:rPr lang="sk-SK" smtClean="0"/>
              <a:t>20. 11. 2020</a:t>
            </a:fld>
            <a:endParaRPr lang="sk-SK"/>
          </a:p>
        </p:txBody>
      </p:sp>
      <p:sp>
        <p:nvSpPr>
          <p:cNvPr id="5" name="Zástupný objekt pre pät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100D6-5A34-4C40-ABC3-A0E31CC63F2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7773152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Upravte štýly predlohy textu</a:t>
            </a:r>
          </a:p>
        </p:txBody>
      </p:sp>
      <p:sp>
        <p:nvSpPr>
          <p:cNvPr id="3" name="Zástupný objekt pre z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28F42-9524-432D-9E5F-FEAEEA86468E}" type="datetimeFigureOut">
              <a:rPr lang="sk-SK" smtClean="0"/>
              <a:t>20. 11. 2020</a:t>
            </a:fld>
            <a:endParaRPr lang="sk-SK"/>
          </a:p>
        </p:txBody>
      </p:sp>
      <p:sp>
        <p:nvSpPr>
          <p:cNvPr id="5" name="Zástupný objekt pre pät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100D6-5A34-4C40-ABC3-A0E31CC63F2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1408680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k-SK"/>
              <a:t>Upravte štýly predlohy textu</a:t>
            </a:r>
          </a:p>
        </p:txBody>
      </p:sp>
      <p:sp>
        <p:nvSpPr>
          <p:cNvPr id="3" name="Zástupný objekt pre z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28F42-9524-432D-9E5F-FEAEEA86468E}" type="datetimeFigureOut">
              <a:rPr lang="sk-SK" smtClean="0"/>
              <a:t>20. 11. 2020</a:t>
            </a:fld>
            <a:endParaRPr lang="sk-SK"/>
          </a:p>
        </p:txBody>
      </p:sp>
      <p:sp>
        <p:nvSpPr>
          <p:cNvPr id="5" name="Zástupný objekt pre pät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100D6-5A34-4C40-ABC3-A0E31CC63F2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8453642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Upravte štýly predlohy textu</a:t>
            </a: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28F42-9524-432D-9E5F-FEAEEA86468E}" type="datetimeFigureOut">
              <a:rPr lang="sk-SK" smtClean="0"/>
              <a:t>20. 11. 2020</a:t>
            </a:fld>
            <a:endParaRPr lang="sk-SK"/>
          </a:p>
        </p:txBody>
      </p:sp>
      <p:sp>
        <p:nvSpPr>
          <p:cNvPr id="5" name="Zástupný objekt pre pät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100D6-5A34-4C40-ABC3-A0E31CC63F2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298736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k-SK"/>
              <a:t>Upravte štýly predlohy textu</a:t>
            </a:r>
          </a:p>
        </p:txBody>
      </p:sp>
      <p:sp>
        <p:nvSpPr>
          <p:cNvPr id="3" name="Zástupný objekt pre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4" name="Zástupný objekt pre dá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28F42-9524-432D-9E5F-FEAEEA86468E}" type="datetimeFigureOut">
              <a:rPr lang="sk-SK" smtClean="0"/>
              <a:t>20. 11. 2020</a:t>
            </a:fld>
            <a:endParaRPr lang="sk-SK"/>
          </a:p>
        </p:txBody>
      </p:sp>
      <p:sp>
        <p:nvSpPr>
          <p:cNvPr id="5" name="Zástupný objekt pre pät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100D6-5A34-4C40-ABC3-A0E31CC63F2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8745355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Upravte štýly predlohy textu</a:t>
            </a:r>
          </a:p>
        </p:txBody>
      </p:sp>
      <p:sp>
        <p:nvSpPr>
          <p:cNvPr id="3" name="Zástupný objekt pre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objekt pre dá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28F42-9524-432D-9E5F-FEAEEA86468E}" type="datetimeFigureOut">
              <a:rPr lang="sk-SK" smtClean="0"/>
              <a:t>20. 11. 2020</a:t>
            </a:fld>
            <a:endParaRPr lang="sk-SK"/>
          </a:p>
        </p:txBody>
      </p:sp>
      <p:sp>
        <p:nvSpPr>
          <p:cNvPr id="6" name="Zástupný objekt pre pät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100D6-5A34-4C40-ABC3-A0E31CC63F2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798031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k-SK"/>
              <a:t>Upravte štýly predlohy textu</a:t>
            </a:r>
          </a:p>
        </p:txBody>
      </p:sp>
      <p:sp>
        <p:nvSpPr>
          <p:cNvPr id="3" name="Zástupný objekt pre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4" name="Zástupný objekt pre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objekt pre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6" name="Zástupný objekt pre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7" name="Zástupný objekt pre dá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28F42-9524-432D-9E5F-FEAEEA86468E}" type="datetimeFigureOut">
              <a:rPr lang="sk-SK" smtClean="0"/>
              <a:t>20. 11. 2020</a:t>
            </a:fld>
            <a:endParaRPr lang="sk-SK"/>
          </a:p>
        </p:txBody>
      </p:sp>
      <p:sp>
        <p:nvSpPr>
          <p:cNvPr id="8" name="Zástupný objekt pre pät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objekt pre číslo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100D6-5A34-4C40-ABC3-A0E31CC63F2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5303680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Upravte štýly predlohy textu</a:t>
            </a:r>
          </a:p>
        </p:txBody>
      </p:sp>
      <p:sp>
        <p:nvSpPr>
          <p:cNvPr id="3" name="Zástupný objekt pre dá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28F42-9524-432D-9E5F-FEAEEA86468E}" type="datetimeFigureOut">
              <a:rPr lang="sk-SK" smtClean="0"/>
              <a:t>20. 11. 2020</a:t>
            </a:fld>
            <a:endParaRPr lang="sk-SK"/>
          </a:p>
        </p:txBody>
      </p:sp>
      <p:sp>
        <p:nvSpPr>
          <p:cNvPr id="4" name="Zástupný objekt pre pät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objekt pre číslo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100D6-5A34-4C40-ABC3-A0E31CC63F2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8099928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dá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28F42-9524-432D-9E5F-FEAEEA86468E}" type="datetimeFigureOut">
              <a:rPr lang="sk-SK" smtClean="0"/>
              <a:t>20. 11. 2020</a:t>
            </a:fld>
            <a:endParaRPr lang="sk-SK"/>
          </a:p>
        </p:txBody>
      </p:sp>
      <p:sp>
        <p:nvSpPr>
          <p:cNvPr id="3" name="Zástupný objekt pre pät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100D6-5A34-4C40-ABC3-A0E31CC63F2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1167564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Upravte štýly predlohy textu</a:t>
            </a: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5" name="Zástupný objekt pre dá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28F42-9524-432D-9E5F-FEAEEA86468E}" type="datetimeFigureOut">
              <a:rPr lang="sk-SK" smtClean="0"/>
              <a:t>20. 11. 2020</a:t>
            </a:fld>
            <a:endParaRPr lang="sk-SK"/>
          </a:p>
        </p:txBody>
      </p:sp>
      <p:sp>
        <p:nvSpPr>
          <p:cNvPr id="6" name="Zástupný objekt pre pät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100D6-5A34-4C40-ABC3-A0E31CC63F2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4916629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Upravte štýly predlohy textu</a:t>
            </a:r>
          </a:p>
        </p:txBody>
      </p:sp>
      <p:sp>
        <p:nvSpPr>
          <p:cNvPr id="3" name="Zástupný objekt pre obrázo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objekt pre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5" name="Zástupný objekt pre dá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28F42-9524-432D-9E5F-FEAEEA86468E}" type="datetimeFigureOut">
              <a:rPr lang="sk-SK" smtClean="0"/>
              <a:t>20. 11. 2020</a:t>
            </a:fld>
            <a:endParaRPr lang="sk-SK"/>
          </a:p>
        </p:txBody>
      </p:sp>
      <p:sp>
        <p:nvSpPr>
          <p:cNvPr id="6" name="Zástupný objekt pre pät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100D6-5A34-4C40-ABC3-A0E31CC63F2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2123358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31000"/>
            <a:lum/>
          </a:blip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/>
              <a:t>Upravte štýly predlohy textu</a:t>
            </a:r>
          </a:p>
        </p:txBody>
      </p:sp>
      <p:sp>
        <p:nvSpPr>
          <p:cNvPr id="3" name="Zástupný objekt pre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928F42-9524-432D-9E5F-FEAEEA86468E}" type="datetimeFigureOut">
              <a:rPr lang="sk-SK" smtClean="0"/>
              <a:t>20. 11. 2020</a:t>
            </a:fld>
            <a:endParaRPr lang="sk-SK"/>
          </a:p>
        </p:txBody>
      </p:sp>
      <p:sp>
        <p:nvSpPr>
          <p:cNvPr id="5" name="Zástupný objekt pre pät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objekt pre číslo snímky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6100D6-5A34-4C40-ABC3-A0E31CC63F2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1130149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hyperlink" Target="http://www.ucv.uniza.sk/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hyperlink" Target="http://www.nucem.sk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hyperlink" Target="http://www.nucem.sk/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-146284"/>
            <a:ext cx="9144000" cy="2387600"/>
          </a:xfrm>
        </p:spPr>
        <p:txBody>
          <a:bodyPr/>
          <a:lstStyle/>
          <a:p>
            <a:r>
              <a:rPr lang="sk-SK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Predmetová komisia anglického jazyka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0E02CD4E-20A5-4780-BAC2-9E0B14BFBD7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93690" y="3009514"/>
            <a:ext cx="5161935" cy="28980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0524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k-SK" b="1" dirty="0"/>
              <a:t>Jazykový certifikát CAE</a:t>
            </a: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V spolupráci s </a:t>
            </a:r>
            <a:r>
              <a:rPr lang="sk-SK" u="sng" dirty="0"/>
              <a:t>Ústavom celoživotného vzdelávania</a:t>
            </a:r>
            <a:r>
              <a:rPr lang="sk-SK" dirty="0"/>
              <a:t>, ktorý pôsobí pri Žilinskej univerzite v Žiline môžu študenti 5. ročníka vykonať jazykovú skúšku a získať jazykový certifikát </a:t>
            </a:r>
            <a:r>
              <a:rPr lang="sk-SK" dirty="0" err="1"/>
              <a:t>Cambridge</a:t>
            </a:r>
            <a:r>
              <a:rPr lang="sk-SK" dirty="0"/>
              <a:t> </a:t>
            </a:r>
            <a:r>
              <a:rPr lang="sk-SK" dirty="0" err="1"/>
              <a:t>Advanced</a:t>
            </a:r>
            <a:r>
              <a:rPr lang="sk-SK" dirty="0"/>
              <a:t> </a:t>
            </a:r>
            <a:r>
              <a:rPr lang="sk-SK" dirty="0" err="1"/>
              <a:t>English</a:t>
            </a:r>
            <a:r>
              <a:rPr lang="sk-SK" dirty="0"/>
              <a:t>.</a:t>
            </a:r>
          </a:p>
          <a:p>
            <a:r>
              <a:rPr lang="sk-SK" dirty="0"/>
              <a:t>Bližšie informácie o jazykových certifikátoch a skúškach nájdete na: </a:t>
            </a:r>
            <a:r>
              <a:rPr lang="sk-SK" dirty="0">
                <a:hlinkClick r:id="rId2"/>
              </a:rPr>
              <a:t>www.ucv.uniza.sk</a:t>
            </a:r>
            <a:endParaRPr lang="sk-SK" dirty="0"/>
          </a:p>
          <a:p>
            <a:endParaRPr lang="sk-SK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41FA2F75-A798-4856-BDD9-3F0733A8116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75131" y="3713368"/>
            <a:ext cx="2887662" cy="28876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44034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k-SK" b="1" dirty="0"/>
              <a:t>Aktivity predmetovej komisie anglického jazyka</a:t>
            </a: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dirty="0"/>
              <a:t>Predmetová komisia organizuje množstvo iných aktivít: </a:t>
            </a:r>
          </a:p>
          <a:p>
            <a:r>
              <a:rPr lang="sk-SK" dirty="0"/>
              <a:t>Súťaže: Olympiáda v anglickom jazyku, General </a:t>
            </a:r>
            <a:r>
              <a:rPr lang="sk-SK" dirty="0" err="1"/>
              <a:t>knowledge</a:t>
            </a:r>
            <a:r>
              <a:rPr lang="sk-SK" dirty="0"/>
              <a:t> </a:t>
            </a:r>
            <a:r>
              <a:rPr lang="sk-SK" dirty="0" err="1"/>
              <a:t>quiz</a:t>
            </a:r>
            <a:r>
              <a:rPr lang="sk-SK" dirty="0"/>
              <a:t>, </a:t>
            </a:r>
            <a:r>
              <a:rPr lang="sk-SK" dirty="0" err="1"/>
              <a:t>Shakespeare´s</a:t>
            </a:r>
            <a:r>
              <a:rPr lang="sk-SK" dirty="0"/>
              <a:t> </a:t>
            </a:r>
            <a:r>
              <a:rPr lang="sk-SK" dirty="0" err="1"/>
              <a:t>days</a:t>
            </a:r>
            <a:r>
              <a:rPr lang="sk-SK" dirty="0"/>
              <a:t>, Medzinárodný deň jazykov a pod.</a:t>
            </a:r>
          </a:p>
          <a:p>
            <a:r>
              <a:rPr lang="sk-SK" dirty="0"/>
              <a:t>Poznávacie zájazdy: Veľká Británia</a:t>
            </a:r>
          </a:p>
          <a:p>
            <a:r>
              <a:rPr lang="sk-SK" dirty="0"/>
              <a:t>Projektová činnosť: odborná prax študentov v anglicky hovoriacich krajinách, účasť našich učiteľov na rôznych odborných školeniach v zahraničí a pod.</a:t>
            </a:r>
          </a:p>
          <a:p>
            <a:r>
              <a:rPr lang="sk-SK" dirty="0"/>
              <a:t>Všetky činnosti a aktivity predmetovej komisie anglického jazyka si môžete pozrieť </a:t>
            </a:r>
            <a:r>
              <a:rPr lang="sk-SK" dirty="0" smtClean="0"/>
              <a:t>na našej webovej stránke </a:t>
            </a:r>
            <a:r>
              <a:rPr lang="sk-SK" dirty="0" smtClean="0">
                <a:solidFill>
                  <a:srgbClr val="FF0000"/>
                </a:solidFill>
              </a:rPr>
              <a:t>www.oavoza.sk</a:t>
            </a:r>
            <a:endParaRPr lang="sk-SK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90499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/>
              <a:t>Predmety spadajúce do kompetencie PK ANJ</a:t>
            </a: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576943" y="1303111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sk-SK" b="1" dirty="0"/>
              <a:t> </a:t>
            </a:r>
          </a:p>
          <a:p>
            <a:r>
              <a:rPr lang="sk-SK" b="1" dirty="0"/>
              <a:t>anglický jazyk </a:t>
            </a:r>
            <a:r>
              <a:rPr lang="sk-SK" dirty="0"/>
              <a:t>a </a:t>
            </a:r>
            <a:r>
              <a:rPr lang="sk-SK" b="1" dirty="0"/>
              <a:t>jazyková odborná príprava </a:t>
            </a:r>
            <a:r>
              <a:rPr lang="sk-SK" dirty="0"/>
              <a:t>(študijný odbor 6317 obchodná akadémia, 6317 obchodná akadémia – systém duálneho vzdelávania),</a:t>
            </a:r>
          </a:p>
          <a:p>
            <a:r>
              <a:rPr lang="sk-SK" b="1" dirty="0"/>
              <a:t>anglický jazyk </a:t>
            </a:r>
            <a:r>
              <a:rPr lang="sk-SK" dirty="0"/>
              <a:t>(gramatika, slovná zásoba, konverzácie a projekty (študijný odbor 6317 M 74 obchodná akadémia – bilingválne štúdium)</a:t>
            </a:r>
          </a:p>
        </p:txBody>
      </p:sp>
      <p:pic>
        <p:nvPicPr>
          <p:cNvPr id="6" name="Obrázok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0125" y="4014651"/>
            <a:ext cx="4005943" cy="2629988"/>
          </a:xfrm>
          <a:prstGeom prst="rect">
            <a:avLst/>
          </a:prstGeom>
        </p:spPr>
      </p:pic>
      <p:pic>
        <p:nvPicPr>
          <p:cNvPr id="7" name="Obrázok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92089" y="4014650"/>
            <a:ext cx="4223659" cy="26299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1384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sk-SK" b="1" dirty="0"/>
              <a:t>Študijné odbory: 6317 obchodná akadémia a obchodná akadémia - systém duálneho vzdelávania</a:t>
            </a: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b="1" dirty="0"/>
              <a:t>Anglický jazyk </a:t>
            </a:r>
            <a:r>
              <a:rPr lang="sk-SK" dirty="0"/>
              <a:t>sa vyučuje od 1. po 4. ročník v hodinovej dotácii 3 hodiny týždenne</a:t>
            </a:r>
          </a:p>
          <a:p>
            <a:r>
              <a:rPr lang="sk-SK" dirty="0"/>
              <a:t>Učebnice, ktoré momentálne používame sú: </a:t>
            </a:r>
            <a:r>
              <a:rPr lang="sk-SK" b="1" dirty="0" err="1"/>
              <a:t>Headway</a:t>
            </a:r>
            <a:r>
              <a:rPr lang="sk-SK" b="1" dirty="0"/>
              <a:t> Pre-</a:t>
            </a:r>
            <a:r>
              <a:rPr lang="sk-SK" b="1" dirty="0" err="1"/>
              <a:t>Intermediate</a:t>
            </a:r>
            <a:r>
              <a:rPr lang="sk-SK" b="1" dirty="0"/>
              <a:t> </a:t>
            </a:r>
            <a:r>
              <a:rPr lang="sk-SK" dirty="0"/>
              <a:t>(1. a 2. ročník) a </a:t>
            </a:r>
            <a:r>
              <a:rPr lang="sk-SK" b="1" dirty="0" err="1"/>
              <a:t>Headway</a:t>
            </a:r>
            <a:r>
              <a:rPr lang="sk-SK" b="1" dirty="0"/>
              <a:t> </a:t>
            </a:r>
            <a:r>
              <a:rPr lang="sk-SK" b="1" dirty="0" err="1"/>
              <a:t>Intermediate</a:t>
            </a:r>
            <a:r>
              <a:rPr lang="sk-SK" b="1" dirty="0"/>
              <a:t> </a:t>
            </a:r>
            <a:r>
              <a:rPr lang="sk-SK" dirty="0"/>
              <a:t>(3. a 4. ročník)</a:t>
            </a:r>
          </a:p>
          <a:p>
            <a:r>
              <a:rPr lang="sk-SK" dirty="0"/>
              <a:t>Na hodinách využívame rôzne doplnkové materiály: časopisy, knihy, videá, obrazové schémy a pod</a:t>
            </a:r>
            <a:r>
              <a:rPr lang="sk-SK" dirty="0" smtClean="0"/>
              <a:t>.</a:t>
            </a:r>
            <a:endParaRPr lang="sk-SK" dirty="0"/>
          </a:p>
        </p:txBody>
      </p:sp>
      <p:pic>
        <p:nvPicPr>
          <p:cNvPr id="5" name="Obrázo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56114" y="4432663"/>
            <a:ext cx="2081349" cy="2290353"/>
          </a:xfrm>
          <a:prstGeom prst="rect">
            <a:avLst/>
          </a:prstGeom>
        </p:spPr>
      </p:pic>
      <p:pic>
        <p:nvPicPr>
          <p:cNvPr id="6" name="Obrázok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58742" y="4432663"/>
            <a:ext cx="2002971" cy="22903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9877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b="1" dirty="0"/>
              <a:t>Jazyková odborná príprava v anglickom jazyku </a:t>
            </a:r>
            <a:r>
              <a:rPr lang="sk-SK" dirty="0"/>
              <a:t>sa vyučuje v 1. – 4. ročníku a je zameraná na rozvoj odborných komunikačných zručností. Na týchto hodinách využívame učebnicu </a:t>
            </a:r>
            <a:r>
              <a:rPr lang="sk-SK" b="1" dirty="0"/>
              <a:t>YES úroveň B2 </a:t>
            </a:r>
            <a:r>
              <a:rPr lang="sk-SK" dirty="0"/>
              <a:t>a rôzne doplnkové materiály.</a:t>
            </a:r>
          </a:p>
          <a:p>
            <a:endParaRPr lang="sk-SK" dirty="0"/>
          </a:p>
        </p:txBody>
      </p:sp>
      <p:pic>
        <p:nvPicPr>
          <p:cNvPr id="4" name="Obrázo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1530" y="3422469"/>
            <a:ext cx="4136573" cy="30915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75110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k-SK" b="1" dirty="0"/>
              <a:t>Maturitné skúšky z anglického jazyka</a:t>
            </a: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b="1" dirty="0"/>
              <a:t>Maturitnú skúšku z anglického jazyka </a:t>
            </a:r>
            <a:r>
              <a:rPr lang="sk-SK" dirty="0"/>
              <a:t>(písomnú aj ústnu časť) vykonávajú študenti týchto odborov povinne na </a:t>
            </a:r>
            <a:r>
              <a:rPr lang="sk-SK" b="1" dirty="0"/>
              <a:t>úrovni B1</a:t>
            </a:r>
            <a:r>
              <a:rPr lang="sk-SK" dirty="0"/>
              <a:t>.</a:t>
            </a:r>
          </a:p>
          <a:p>
            <a:r>
              <a:rPr lang="sk-SK" dirty="0"/>
              <a:t>Žiaci sa môžu </a:t>
            </a:r>
            <a:r>
              <a:rPr lang="sk-SK" b="1" dirty="0"/>
              <a:t>dobrovoľne</a:t>
            </a:r>
            <a:r>
              <a:rPr lang="sk-SK" dirty="0"/>
              <a:t> prihlásiť aj na </a:t>
            </a:r>
            <a:r>
              <a:rPr lang="sk-SK" b="1" dirty="0"/>
              <a:t>vyššiu úroveň </a:t>
            </a:r>
            <a:r>
              <a:rPr lang="sk-SK" dirty="0"/>
              <a:t>maturitnej skúšky - </a:t>
            </a:r>
            <a:r>
              <a:rPr lang="sk-SK" b="1" dirty="0"/>
              <a:t>B2</a:t>
            </a:r>
            <a:r>
              <a:rPr lang="sk-SK" dirty="0"/>
              <a:t> (napr. v prípade prijímacieho konania na VŠ).</a:t>
            </a:r>
          </a:p>
          <a:p>
            <a:r>
              <a:rPr lang="sk-SK" b="1" dirty="0"/>
              <a:t>Príklady maturitných testov </a:t>
            </a:r>
            <a:r>
              <a:rPr lang="sk-SK" dirty="0"/>
              <a:t>nájdete na stránke: </a:t>
            </a:r>
            <a:r>
              <a:rPr lang="sk-SK" dirty="0">
                <a:hlinkClick r:id="rId2"/>
              </a:rPr>
              <a:t>www.nucem.sk</a:t>
            </a:r>
            <a:r>
              <a:rPr lang="sk-SK" dirty="0"/>
              <a:t> v časti maturita.</a:t>
            </a:r>
          </a:p>
          <a:p>
            <a:endParaRPr lang="sk-SK" dirty="0"/>
          </a:p>
        </p:txBody>
      </p:sp>
      <p:pic>
        <p:nvPicPr>
          <p:cNvPr id="4" name="Obrázok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5108" y="4432662"/>
            <a:ext cx="4441371" cy="24253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88440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k-SK" b="1" dirty="0"/>
              <a:t>Študijný odbor 6317 M 74 obchodná akadémia – bilingválne štúdium (</a:t>
            </a:r>
            <a:r>
              <a:rPr lang="sk-SK" b="1" dirty="0" err="1"/>
              <a:t>slovensko</a:t>
            </a:r>
            <a:r>
              <a:rPr lang="sk-SK" b="1" dirty="0"/>
              <a:t> – anglické)</a:t>
            </a:r>
            <a:endParaRPr lang="sk-SK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k-SK" b="1" dirty="0"/>
              <a:t>Anglický jazyk </a:t>
            </a:r>
            <a:r>
              <a:rPr lang="sk-SK" dirty="0"/>
              <a:t>je pre študentov tohto odboru </a:t>
            </a:r>
            <a:r>
              <a:rPr lang="sk-SK" b="1" dirty="0"/>
              <a:t>každodennou súčasťou </a:t>
            </a:r>
            <a:r>
              <a:rPr lang="sk-SK" dirty="0"/>
              <a:t>ich života, a preto je predpoklad, že uchádzači o toto štúdium majú veľmi pozitívny vzťah k anglickému jazyku a sú ochotní na sebe pracovať, ďalej sa v tomto jazyku rozvíjať a postupne sa naučiť myslieť v anglickom jazyku.</a:t>
            </a:r>
          </a:p>
          <a:p>
            <a:r>
              <a:rPr lang="sk-SK" dirty="0"/>
              <a:t>Predmet anglický jazyk je v </a:t>
            </a:r>
            <a:r>
              <a:rPr lang="sk-SK" b="1" dirty="0"/>
              <a:t>1. ročníku </a:t>
            </a:r>
            <a:r>
              <a:rPr lang="sk-SK" dirty="0"/>
              <a:t>štúdia dotovaný počtom </a:t>
            </a:r>
            <a:r>
              <a:rPr lang="sk-SK" b="1" dirty="0"/>
              <a:t>20</a:t>
            </a:r>
            <a:r>
              <a:rPr lang="sk-SK" dirty="0"/>
              <a:t> </a:t>
            </a:r>
            <a:r>
              <a:rPr lang="sk-SK" b="1" dirty="0"/>
              <a:t>hodín týždenne</a:t>
            </a:r>
            <a:r>
              <a:rPr lang="sk-SK" dirty="0"/>
              <a:t>. Tieto hodiny sú rozdelené na anglickú gramatiku (10 hodín), konverzácie v anglickom jazyku s americkým lektorom (5 hodín), slovná zásoba (3 hodiny) a projekty (2 hodiny).</a:t>
            </a:r>
          </a:p>
          <a:p>
            <a:r>
              <a:rPr lang="sk-SK" dirty="0"/>
              <a:t>V 1. ročníku používame učebnice </a:t>
            </a:r>
            <a:r>
              <a:rPr lang="sk-SK" b="1" dirty="0" err="1"/>
              <a:t>Headway</a:t>
            </a:r>
            <a:r>
              <a:rPr lang="sk-SK" b="1" dirty="0"/>
              <a:t> Pre-</a:t>
            </a:r>
            <a:r>
              <a:rPr lang="sk-SK" b="1" dirty="0" err="1"/>
              <a:t>Intermediate</a:t>
            </a:r>
            <a:r>
              <a:rPr lang="sk-SK" dirty="0"/>
              <a:t>, </a:t>
            </a:r>
            <a:r>
              <a:rPr lang="sk-SK" b="1" dirty="0" err="1"/>
              <a:t>Headway</a:t>
            </a:r>
            <a:r>
              <a:rPr lang="sk-SK" dirty="0"/>
              <a:t> </a:t>
            </a:r>
            <a:r>
              <a:rPr lang="sk-SK" b="1" dirty="0" err="1"/>
              <a:t>Intermediate</a:t>
            </a:r>
            <a:r>
              <a:rPr lang="sk-SK" dirty="0"/>
              <a:t> a </a:t>
            </a:r>
            <a:r>
              <a:rPr lang="sk-SK" b="1" dirty="0" err="1"/>
              <a:t>English</a:t>
            </a:r>
            <a:r>
              <a:rPr lang="sk-SK" b="1" dirty="0"/>
              <a:t> </a:t>
            </a:r>
            <a:r>
              <a:rPr lang="sk-SK" b="1" dirty="0" err="1"/>
              <a:t>Vocabulary</a:t>
            </a:r>
            <a:r>
              <a:rPr lang="sk-SK" b="1" dirty="0"/>
              <a:t> in </a:t>
            </a:r>
            <a:r>
              <a:rPr lang="sk-SK" b="1" dirty="0" err="1"/>
              <a:t>Use</a:t>
            </a:r>
            <a:r>
              <a:rPr lang="sk-SK" b="1" dirty="0"/>
              <a:t>.</a:t>
            </a:r>
          </a:p>
          <a:p>
            <a:r>
              <a:rPr lang="sk-SK" dirty="0"/>
              <a:t>1. ročník slúži </a:t>
            </a:r>
            <a:r>
              <a:rPr lang="sk-SK" b="1" dirty="0"/>
              <a:t>na vyrovnanie rozdielov </a:t>
            </a:r>
            <a:r>
              <a:rPr lang="sk-SK" dirty="0"/>
              <a:t>v úrovni ovládania jazyka medzi jednotlivými študentmi.</a:t>
            </a:r>
          </a:p>
        </p:txBody>
      </p:sp>
    </p:spTree>
    <p:extLst>
      <p:ext uri="{BB962C8B-B14F-4D97-AF65-F5344CB8AC3E}">
        <p14:creationId xmlns:p14="http://schemas.microsoft.com/office/powerpoint/2010/main" val="20928665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561924"/>
            <a:ext cx="9144000" cy="2387600"/>
          </a:xfrm>
        </p:spPr>
        <p:txBody>
          <a:bodyPr>
            <a:normAutofit/>
          </a:bodyPr>
          <a:lstStyle/>
          <a:p>
            <a:pPr algn="ctr"/>
            <a:r>
              <a:rPr lang="sk-SK" sz="4400" b="1" dirty="0"/>
              <a:t>Študijný odbor 6317 M 74 obchodná akadémia – bilingválne štúdium (</a:t>
            </a:r>
            <a:r>
              <a:rPr lang="sk-SK" sz="4400" b="1" dirty="0" err="1"/>
              <a:t>slovensko</a:t>
            </a:r>
            <a:r>
              <a:rPr lang="sk-SK" sz="4400" b="1" dirty="0"/>
              <a:t> – anglické)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25000" lnSpcReduction="20000"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k-SK" sz="9600" dirty="0"/>
              <a:t>Anglický jazyk - 2. – 3. ročník majú hodinovú dotáciu 4 hodiny týždenne. 1 hodina je podľa možností školy s americkým lektorom.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k-SK" sz="9600" dirty="0"/>
              <a:t>Počas tohto obdobia používame učebnicu </a:t>
            </a:r>
            <a:r>
              <a:rPr lang="sk-SK" sz="9600" dirty="0" err="1"/>
              <a:t>Complete</a:t>
            </a:r>
            <a:r>
              <a:rPr lang="sk-SK" sz="9600" dirty="0"/>
              <a:t> </a:t>
            </a:r>
            <a:r>
              <a:rPr lang="sk-SK" sz="9600" dirty="0" err="1"/>
              <a:t>First</a:t>
            </a:r>
            <a:r>
              <a:rPr lang="sk-SK" sz="9600" dirty="0"/>
              <a:t>  a rôzne doplnkové materiály.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k-SK" sz="9600" dirty="0"/>
              <a:t>4. – 5. ročník používa učebnicu </a:t>
            </a:r>
            <a:r>
              <a:rPr lang="sk-SK" sz="9600" dirty="0" err="1"/>
              <a:t>Complete</a:t>
            </a:r>
            <a:r>
              <a:rPr lang="sk-SK" sz="9600" dirty="0"/>
              <a:t> </a:t>
            </a:r>
            <a:r>
              <a:rPr lang="sk-SK" sz="9600" dirty="0" err="1"/>
              <a:t>Advanced</a:t>
            </a:r>
            <a:r>
              <a:rPr lang="sk-SK" sz="9600" dirty="0"/>
              <a:t> a hodinová dotácia anglického jazyka sú 4 hodiny týždenne.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k-SK" sz="9600" dirty="0"/>
              <a:t>V 5. ročníku majú žiaci ešte navyše 2 hodiny konverzácií s anglickým lektorom týždenne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sk-SK" dirty="0"/>
          </a:p>
        </p:txBody>
      </p:sp>
      <p:pic>
        <p:nvPicPr>
          <p:cNvPr id="4" name="Obrázo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087" y="0"/>
            <a:ext cx="1889759" cy="2307771"/>
          </a:xfrm>
          <a:prstGeom prst="rect">
            <a:avLst/>
          </a:prstGeom>
        </p:spPr>
      </p:pic>
      <p:pic>
        <p:nvPicPr>
          <p:cNvPr id="6" name="Obrázok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58697" y="4241074"/>
            <a:ext cx="1933303" cy="2616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50444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/>
              <a:t>Maturitné skúšky z anglického jazyka</a:t>
            </a:r>
          </a:p>
        </p:txBody>
      </p:sp>
      <p:sp>
        <p:nvSpPr>
          <p:cNvPr id="4" name="Zástupný objekt pre obsah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b="1" dirty="0"/>
              <a:t>Maturitnú skúšku z anglického jazyka </a:t>
            </a:r>
            <a:r>
              <a:rPr lang="sk-SK" dirty="0"/>
              <a:t>(písomnú aj ústnu časť) vykonávajú študenti bilingválneho odboru povinne na </a:t>
            </a:r>
            <a:r>
              <a:rPr lang="sk-SK" b="1" dirty="0"/>
              <a:t>úrovni C1</a:t>
            </a:r>
            <a:r>
              <a:rPr lang="sk-SK" dirty="0"/>
              <a:t>.</a:t>
            </a:r>
          </a:p>
          <a:p>
            <a:r>
              <a:rPr lang="sk-SK" b="1" dirty="0"/>
              <a:t>Príklady maturitných testov </a:t>
            </a:r>
            <a:r>
              <a:rPr lang="sk-SK" dirty="0"/>
              <a:t>nájdete na stránke: </a:t>
            </a:r>
            <a:r>
              <a:rPr lang="sk-SK" dirty="0">
                <a:hlinkClick r:id="rId2"/>
              </a:rPr>
              <a:t>www.nucem.sk</a:t>
            </a:r>
            <a:r>
              <a:rPr lang="sk-SK" dirty="0"/>
              <a:t> v časti Maturita.</a:t>
            </a:r>
          </a:p>
          <a:p>
            <a:endParaRPr lang="sk-SK" dirty="0"/>
          </a:p>
          <a:p>
            <a:pPr marL="0" indent="0">
              <a:buNone/>
            </a:pPr>
            <a:endParaRPr lang="sk-SK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C41CDFEE-B924-4ACB-8EB5-BB57A22FF0B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03111" y="3734620"/>
            <a:ext cx="3827261" cy="2577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64789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k-SK" b="1" dirty="0"/>
              <a:t>Štátna jazyková skúška z anglického jazyka</a:t>
            </a: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V spolupráci so </a:t>
            </a:r>
            <a:r>
              <a:rPr lang="sk-SK" u="sng" dirty="0"/>
              <a:t>Štátnou jazykovou školou </a:t>
            </a:r>
            <a:r>
              <a:rPr lang="sk-SK" dirty="0"/>
              <a:t>môžu študenti v 5. ročníku štúdia vykonať základnú (úroveň B2) alebo všeobecnú (úroveň C1) štátnu skúšku z anglického jazyka za zvýhodnený poplatok.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4A529A93-6735-4AB7-9093-77AA3AE1C1A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2687" y="3648843"/>
            <a:ext cx="3630100" cy="24156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8569005"/>
      </p:ext>
    </p:extLst>
  </p:cSld>
  <p:clrMapOvr>
    <a:masterClrMapping/>
  </p:clrMapOvr>
</p:sld>
</file>

<file path=ppt/theme/theme1.xml><?xml version="1.0" encoding="utf-8"?>
<a:theme xmlns:a="http://schemas.openxmlformats.org/drawingml/2006/main" name="Motív balík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245</TotalTime>
  <Words>660</Words>
  <Application>Microsoft Office PowerPoint</Application>
  <PresentationFormat>Širokouhlá</PresentationFormat>
  <Paragraphs>38</Paragraphs>
  <Slides>11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3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Motív balíka Office</vt:lpstr>
      <vt:lpstr>Predmetová komisia anglického jazyka</vt:lpstr>
      <vt:lpstr>Predmety spadajúce do kompetencie PK ANJ</vt:lpstr>
      <vt:lpstr>Študijné odbory: 6317 obchodná akadémia a obchodná akadémia - systém duálneho vzdelávania</vt:lpstr>
      <vt:lpstr>Prezentácia programu PowerPoint</vt:lpstr>
      <vt:lpstr>Maturitné skúšky z anglického jazyka</vt:lpstr>
      <vt:lpstr>Študijný odbor 6317 M 74 obchodná akadémia – bilingválne štúdium (slovensko – anglické)</vt:lpstr>
      <vt:lpstr>Študijný odbor 6317 M 74 obchodná akadémia – bilingválne štúdium (slovensko – anglické)</vt:lpstr>
      <vt:lpstr>Maturitné skúšky z anglického jazyka</vt:lpstr>
      <vt:lpstr>Štátna jazyková skúška z anglického jazyka</vt:lpstr>
      <vt:lpstr>Jazykový certifikát CAE</vt:lpstr>
      <vt:lpstr>Aktivity predmetovej komisie anglického jazyka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Predmetová komisia anglického jazyka</dc:title>
  <dc:creator>Monika</dc:creator>
  <cp:lastModifiedBy>Monika</cp:lastModifiedBy>
  <cp:revision>19</cp:revision>
  <dcterms:created xsi:type="dcterms:W3CDTF">2020-11-11T12:49:16Z</dcterms:created>
  <dcterms:modified xsi:type="dcterms:W3CDTF">2020-11-20T13:43:12Z</dcterms:modified>
</cp:coreProperties>
</file>