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C027A-6CF2-40E9-BB20-AD49A0DD77E8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6B5C8-95A3-4145-8888-6CB34B5B4C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474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5C8-95A3-4145-8888-6CB34B5B4C07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678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76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98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480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606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062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095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3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347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252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649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86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80AC132-EFC7-4B68-AF76-A6932B0FE0DF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F46B802-42EC-43EA-ACEC-AF1995A513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792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>
                <a:tint val="97000"/>
                <a:shade val="100000"/>
                <a:satMod val="185000"/>
                <a:lumMod val="120000"/>
                <a:alpha val="74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5423" y="1432194"/>
            <a:ext cx="11666862" cy="2566930"/>
          </a:xfrm>
        </p:spPr>
        <p:txBody>
          <a:bodyPr>
            <a:normAutofit/>
          </a:bodyPr>
          <a:lstStyle/>
          <a:p>
            <a:pPr algn="ctr"/>
            <a:r>
              <a:rPr lang="sk-SK" sz="4100" dirty="0" smtClean="0">
                <a:latin typeface="Arial Black" panose="020B0A04020102020204" pitchFamily="34" charset="0"/>
              </a:rPr>
              <a:t>6317 </a:t>
            </a:r>
            <a:r>
              <a:rPr lang="sk-SK" sz="4100" dirty="0">
                <a:latin typeface="Arial Black" panose="020B0A04020102020204" pitchFamily="34" charset="0"/>
              </a:rPr>
              <a:t>M 74 </a:t>
            </a:r>
            <a:r>
              <a:rPr lang="sk-SK" sz="4100" dirty="0" smtClean="0">
                <a:latin typeface="Arial Black" panose="020B0A04020102020204" pitchFamily="34" charset="0"/>
              </a:rPr>
              <a:t>obchodná akadémia </a:t>
            </a:r>
            <a:br>
              <a:rPr lang="sk-SK" sz="4100" dirty="0" smtClean="0">
                <a:latin typeface="Arial Black" panose="020B0A04020102020204" pitchFamily="34" charset="0"/>
              </a:rPr>
            </a:br>
            <a:r>
              <a:rPr lang="sk-SK" sz="4100" dirty="0" smtClean="0">
                <a:latin typeface="Arial Black" panose="020B0A04020102020204" pitchFamily="34" charset="0"/>
              </a:rPr>
              <a:t> </a:t>
            </a:r>
            <a:r>
              <a:rPr lang="sk-SK" sz="4100" dirty="0">
                <a:latin typeface="Arial Black" panose="020B0A04020102020204" pitchFamily="34" charset="0"/>
              </a:rPr>
              <a:t>bilingválne štúdium (slovensko-anglické)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7440324" cy="1239894"/>
          </a:xfrm>
        </p:spPr>
        <p:txBody>
          <a:bodyPr>
            <a:normAutofit/>
          </a:bodyPr>
          <a:lstStyle/>
          <a:p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Obchodná akadémia, Veľká okružná 32, 011 57 Žilina</a:t>
            </a:r>
            <a:endParaRPr lang="sk-SK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16" y="2544455"/>
            <a:ext cx="1377550" cy="137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7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3"/>
          <p:cNvSpPr>
            <a:spLocks noGrp="1"/>
          </p:cNvSpPr>
          <p:nvPr>
            <p:ph type="body" idx="1"/>
          </p:nvPr>
        </p:nvSpPr>
        <p:spPr>
          <a:xfrm>
            <a:off x="0" y="1693613"/>
            <a:ext cx="5157787" cy="823912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sk-SK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sk-SK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očník štúdia</a:t>
            </a:r>
            <a:endParaRPr lang="sk-SK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objekt pre obsah 4"/>
          <p:cNvSpPr>
            <a:spLocks noGrp="1"/>
          </p:cNvSpPr>
          <p:nvPr>
            <p:ph sz="half" idx="2"/>
          </p:nvPr>
        </p:nvSpPr>
        <p:spPr>
          <a:xfrm>
            <a:off x="1081673" y="2610882"/>
            <a:ext cx="4754880" cy="329184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sk-SK" sz="2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vyučovanie je orientované na ovládanie anglického jazyka (20 hodín týždenne),</a:t>
            </a:r>
          </a:p>
          <a:p>
            <a:pPr>
              <a:buClr>
                <a:srgbClr val="FF0000"/>
              </a:buClr>
            </a:pPr>
            <a:r>
              <a:rPr lang="sk-SK" sz="2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60 % vyučovacieho času predstavuje štúdium anglickej gramatiky, konverzácia v anglickom jazyku, rozvoj slovnej zásoby a všeobecnú jazykovú prípravu,</a:t>
            </a:r>
            <a:endParaRPr lang="sk-SK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r>
              <a:rPr lang="sk-SK" sz="2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zvyšok tvoria všeobecnovzdelávacie predmety (napr. slovenský jazyk a literatúra, dejepis, matematika, telesná a športová výchova a pod.).</a:t>
            </a:r>
            <a:endParaRPr lang="sk-SK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ástupný objekt pre obsah 6"/>
          <p:cNvSpPr>
            <a:spLocks noGrp="1"/>
          </p:cNvSpPr>
          <p:nvPr>
            <p:ph sz="quarter" idx="4"/>
          </p:nvPr>
        </p:nvSpPr>
        <p:spPr>
          <a:xfrm>
            <a:off x="6136123" y="2493092"/>
            <a:ext cx="5106118" cy="3377285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sk-SK" sz="2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profilové odborné predmety </a:t>
            </a:r>
            <a:r>
              <a:rPr lang="sk-SK" sz="20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ekonomika </a:t>
            </a:r>
            <a:r>
              <a:rPr lang="sk-SK" sz="20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podnikanie, jazyková odborná príprava, tovaroznalectvo, právna náuka, úvod do makroekonómie </a:t>
            </a:r>
            <a:r>
              <a:rPr lang="sk-SK" sz="2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 vyučujú v anglickom jazyku,</a:t>
            </a:r>
          </a:p>
          <a:p>
            <a:pPr>
              <a:buClr>
                <a:srgbClr val="FF0000"/>
              </a:buClr>
            </a:pPr>
            <a:r>
              <a:rPr lang="sk-SK" sz="2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ďalšie vybrané odborné predmety sa vyučujú metódou CLIL.</a:t>
            </a:r>
            <a:endParaRPr lang="sk-SK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ástupný objekt pre text 5"/>
          <p:cNvSpPr>
            <a:spLocks noGrp="1"/>
          </p:cNvSpPr>
          <p:nvPr>
            <p:ph type="body" sz="quarter" idx="13"/>
          </p:nvPr>
        </p:nvSpPr>
        <p:spPr>
          <a:xfrm>
            <a:off x="6136123" y="1718046"/>
            <a:ext cx="4930499" cy="775046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Ostatné ročníky (2.- 5. ročník)</a:t>
            </a:r>
            <a:endParaRPr lang="sk-SK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176270"/>
            <a:ext cx="10058400" cy="1729649"/>
          </a:xfrm>
        </p:spPr>
        <p:txBody>
          <a:bodyPr/>
          <a:lstStyle/>
          <a:p>
            <a:r>
              <a:rPr lang="sk-SK" dirty="0" smtClean="0">
                <a:latin typeface="Arial Black" panose="020B0A04020102020204" pitchFamily="34" charset="0"/>
              </a:rPr>
              <a:t>Organizácia vyučovania</a:t>
            </a:r>
            <a:endParaRPr lang="sk-SK" dirty="0">
              <a:latin typeface="Arial Black" panose="020B0A04020102020204" pitchFamily="34" charset="0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911" y="256059"/>
            <a:ext cx="1088630" cy="164012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128" y="4967481"/>
            <a:ext cx="1278195" cy="1817878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245" y="4916065"/>
            <a:ext cx="1311296" cy="1869294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718" y="4908036"/>
            <a:ext cx="1333028" cy="189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9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330506" y="2295543"/>
            <a:ext cx="5159621" cy="704087"/>
          </a:xfrm>
        </p:spPr>
        <p:txBody>
          <a:bodyPr/>
          <a:lstStyle/>
          <a:p>
            <a:pPr algn="l"/>
            <a:r>
              <a:rPr lang="sk-SK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Maturitná skúška v 4. ročníku</a:t>
            </a:r>
            <a:endParaRPr lang="sk-SK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97907" y="3003073"/>
            <a:ext cx="4270248" cy="2596776"/>
          </a:xfrm>
        </p:spPr>
        <p:txBody>
          <a:bodyPr>
            <a:normAutofit/>
          </a:bodyPr>
          <a:lstStyle/>
          <a:p>
            <a:r>
              <a:rPr lang="sk-SK" sz="25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slovenský jazyk a literatúra</a:t>
            </a:r>
            <a:endParaRPr lang="sk-SK" sz="25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5695720" y="3095740"/>
            <a:ext cx="6496280" cy="3328333"/>
          </a:xfrm>
        </p:spPr>
        <p:txBody>
          <a:bodyPr>
            <a:normAutofit/>
          </a:bodyPr>
          <a:lstStyle/>
          <a:p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anglický jazyk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úroveň C1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časť odbornej zložky (v anglickom jazyku),</a:t>
            </a:r>
          </a:p>
          <a:p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časť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odbornej zložky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 slovenskom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jazyku).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13"/>
          </p:nvPr>
        </p:nvSpPr>
        <p:spPr>
          <a:xfrm>
            <a:off x="5695720" y="2359550"/>
            <a:ext cx="5081861" cy="640080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Maturitná skúška v 5. ročníku</a:t>
            </a:r>
            <a:endParaRPr lang="sk-SK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9434" y="292508"/>
            <a:ext cx="10058400" cy="1609344"/>
          </a:xfrm>
        </p:spPr>
        <p:txBody>
          <a:bodyPr/>
          <a:lstStyle/>
          <a:p>
            <a:r>
              <a:rPr lang="sk-SK" dirty="0">
                <a:latin typeface="Arial Black" panose="020B0A04020102020204" pitchFamily="34" charset="0"/>
              </a:rPr>
              <a:t>Maturitná </a:t>
            </a:r>
            <a:r>
              <a:rPr lang="sk-SK" dirty="0" smtClean="0">
                <a:latin typeface="Arial Black" panose="020B0A04020102020204" pitchFamily="34" charset="0"/>
              </a:rPr>
              <a:t>skúška</a:t>
            </a:r>
            <a:endParaRPr lang="sk-SK" dirty="0">
              <a:latin typeface="Arial Black" panose="020B0A04020102020204" pitchFamily="34" charset="0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031" y="378317"/>
            <a:ext cx="1030823" cy="1437726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3777"/>
            <a:ext cx="2633031" cy="2894223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9355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l="-6000" t="2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5868257" y="2577947"/>
            <a:ext cx="5872052" cy="947148"/>
          </a:xfrm>
        </p:spPr>
        <p:txBody>
          <a:bodyPr>
            <a:normAutofit/>
          </a:bodyPr>
          <a:lstStyle/>
          <a:p>
            <a:pPr algn="l"/>
            <a:r>
              <a:rPr lang="sk-SK" sz="2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Žiaci majú </a:t>
            </a:r>
            <a:r>
              <a:rPr lang="sk-SK" sz="2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 5. ročníku možnosť vykonať: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279615" y="3294042"/>
            <a:ext cx="5371082" cy="35639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k-SK" sz="2500" b="1" dirty="0" smtClean="0"/>
          </a:p>
          <a:p>
            <a:r>
              <a:rPr lang="sk-SK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základnú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štátnu </a:t>
            </a: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jazykovú skúšku z 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anglického </a:t>
            </a: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jazyka na úrovni </a:t>
            </a:r>
            <a:r>
              <a:rPr lang="sk-SK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sk-SK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všeobecnú</a:t>
            </a: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štátnu jazykovú skúšku z anglického jazyka na úrovni </a:t>
            </a:r>
            <a:r>
              <a:rPr lang="sk-SK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</a:t>
            </a: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853" y="264295"/>
            <a:ext cx="7512291" cy="1609344"/>
          </a:xfrm>
        </p:spPr>
        <p:txBody>
          <a:bodyPr/>
          <a:lstStyle/>
          <a:p>
            <a:r>
              <a:rPr lang="sk-SK" dirty="0">
                <a:latin typeface="Arial Black" panose="020B0A04020102020204" pitchFamily="34" charset="0"/>
              </a:rPr>
              <a:t>Štátna jazyková </a:t>
            </a:r>
            <a:r>
              <a:rPr lang="sk-SK" dirty="0" smtClean="0">
                <a:latin typeface="Arial Black" panose="020B0A04020102020204" pitchFamily="34" charset="0"/>
              </a:rPr>
              <a:t>skúška</a:t>
            </a:r>
            <a:endParaRPr lang="sk-SK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1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6844" y="217805"/>
            <a:ext cx="11370316" cy="1577682"/>
          </a:xfrm>
        </p:spPr>
        <p:txBody>
          <a:bodyPr/>
          <a:lstStyle/>
          <a:p>
            <a:pPr algn="l"/>
            <a:r>
              <a:rPr lang="sk-SK" dirty="0" smtClean="0">
                <a:latin typeface="Bahnschrift SemiBold Condensed" panose="020B0502040204020203" pitchFamily="34" charset="0"/>
              </a:rPr>
              <a:t>              </a:t>
            </a:r>
            <a:r>
              <a:rPr lang="sk-SK" dirty="0" smtClean="0">
                <a:latin typeface="Arial Black" panose="020B0A04020102020204" pitchFamily="34" charset="0"/>
              </a:rPr>
              <a:t>Jazykový certifikát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>
          <a:xfrm>
            <a:off x="1069848" y="1861851"/>
            <a:ext cx="10058400" cy="4310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5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Žiaci </a:t>
            </a:r>
            <a:r>
              <a:rPr lang="sk-SK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5. ročníka majú možnosť prihlásiť sa na jazykovú skúšku v Ústave </a:t>
            </a:r>
            <a:r>
              <a:rPr lang="sk-SK" sz="25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celoživotného vzdelávania </a:t>
            </a:r>
            <a:r>
              <a:rPr lang="sk-SK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 UNIZA v Žilina – </a:t>
            </a:r>
            <a:r>
              <a:rPr lang="sk-SK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Cambridge</a:t>
            </a:r>
            <a:r>
              <a:rPr lang="sk-SK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k-SK" sz="25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English</a:t>
            </a:r>
            <a:r>
              <a:rPr lang="sk-SK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a získať jazykový </a:t>
            </a:r>
            <a:r>
              <a:rPr lang="sk-SK" sz="25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certifikát </a:t>
            </a:r>
            <a:r>
              <a:rPr lang="sk-SK" sz="25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Cambridge</a:t>
            </a:r>
            <a:r>
              <a:rPr lang="sk-SK" sz="25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k-SK" sz="2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Advanced</a:t>
            </a:r>
            <a:r>
              <a:rPr lang="sk-SK" sz="2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k-SK" sz="25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English</a:t>
            </a:r>
            <a:r>
              <a:rPr lang="sk-SK" sz="2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(CAE) </a:t>
            </a:r>
            <a:r>
              <a:rPr lang="sk-SK" sz="2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 úrovni </a:t>
            </a:r>
            <a:r>
              <a:rPr lang="sk-SK" sz="25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C1</a:t>
            </a:r>
            <a:r>
              <a:rPr lang="sk-SK" sz="25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sk-SK" sz="25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002" y="562466"/>
            <a:ext cx="4506983" cy="1036088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090" y="3572262"/>
            <a:ext cx="3912462" cy="285323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02" y="3542596"/>
            <a:ext cx="2286000" cy="288290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615" y="3552597"/>
            <a:ext cx="2240504" cy="284264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6312001" y="6425495"/>
            <a:ext cx="587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/>
              <a:t>Učebnice, ktoré pripravujú žiakov na jazykový certifikát: CFE, CAE</a:t>
            </a:r>
          </a:p>
        </p:txBody>
      </p:sp>
    </p:spTree>
    <p:extLst>
      <p:ext uri="{BB962C8B-B14F-4D97-AF65-F5344CB8AC3E}">
        <p14:creationId xmlns:p14="http://schemas.microsoft.com/office/powerpoint/2010/main" val="92260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7000"/>
                <a:shade val="100000"/>
                <a:satMod val="185000"/>
                <a:lumMod val="120000"/>
                <a:alpha val="74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04830"/>
            <a:ext cx="10058400" cy="1609344"/>
          </a:xfrm>
        </p:spPr>
        <p:txBody>
          <a:bodyPr/>
          <a:lstStyle/>
          <a:p>
            <a:pPr algn="l"/>
            <a:r>
              <a:rPr lang="sk-SK" dirty="0" smtClean="0">
                <a:latin typeface="Arial Black" panose="020B0A04020102020204" pitchFamily="34" charset="0"/>
              </a:rPr>
              <a:t>                  Odborná </a:t>
            </a:r>
            <a:r>
              <a:rPr lang="sk-SK" dirty="0">
                <a:latin typeface="Arial Black" panose="020B0A04020102020204" pitchFamily="34" charset="0"/>
              </a:rPr>
              <a:t>prax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1"/>
          </p:nvPr>
        </p:nvSpPr>
        <p:spPr>
          <a:xfrm>
            <a:off x="1097281" y="2203373"/>
            <a:ext cx="4668268" cy="3338350"/>
          </a:xfrm>
        </p:spPr>
        <p:txBody>
          <a:bodyPr>
            <a:normAutofit/>
          </a:bodyPr>
          <a:lstStyle/>
          <a:p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odborná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 žiakov je realizovaná v 4. a 5. ročníku štúdia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primárne v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slovenských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podnikoch</a:t>
            </a:r>
            <a:endParaRPr lang="sk-SK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2"/>
          </p:nvPr>
        </p:nvSpPr>
        <p:spPr>
          <a:xfrm>
            <a:off x="6099048" y="2203373"/>
            <a:ext cx="5564491" cy="1850834"/>
          </a:xfrm>
        </p:spPr>
        <p:txBody>
          <a:bodyPr>
            <a:normAutofit/>
          </a:bodyPr>
          <a:lstStyle/>
          <a:p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vybraní žiaci školy môžu v prípade úspešnosti projektu programu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Erasmus+ vykonať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odbornú prax vo firmách v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zahraničí</a:t>
            </a:r>
            <a:endParaRPr lang="sk-SK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582" y="716973"/>
            <a:ext cx="3453938" cy="985058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224" y="3778159"/>
            <a:ext cx="4953615" cy="2592008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778159"/>
            <a:ext cx="4428449" cy="2723242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8340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6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438" y="237578"/>
            <a:ext cx="7729728" cy="1591221"/>
          </a:xfrm>
        </p:spPr>
        <p:txBody>
          <a:bodyPr/>
          <a:lstStyle/>
          <a:p>
            <a:r>
              <a:rPr lang="sk-SK" dirty="0">
                <a:latin typeface="Arial Black" panose="020B0A04020102020204" pitchFamily="34" charset="0"/>
              </a:rPr>
              <a:t>Možnosti uplatnenia </a:t>
            </a:r>
            <a:r>
              <a:rPr lang="sk-SK" dirty="0" smtClean="0">
                <a:latin typeface="Arial Black" panose="020B0A04020102020204" pitchFamily="34" charset="0"/>
              </a:rPr>
              <a:t>absolventov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75422" y="2005069"/>
            <a:ext cx="11666862" cy="45830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výkonný ekonomický pracovník,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administratívny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pracovník, </a:t>
            </a:r>
            <a:endParaRPr lang="sk-SK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manažér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strednej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úrovne,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samostatný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podnikateľ v rôznych formách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podnikateľských subjektov s jazykovými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zručnosťami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anglického jazyka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úrovni C1 a druhého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cudzieho jazyka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úrovni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B1.</a:t>
            </a:r>
            <a:endParaRPr lang="sk-SK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1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909" y="455135"/>
            <a:ext cx="9977874" cy="1609344"/>
          </a:xfrm>
        </p:spPr>
        <p:txBody>
          <a:bodyPr/>
          <a:lstStyle/>
          <a:p>
            <a:r>
              <a:rPr lang="sk-SK" dirty="0">
                <a:latin typeface="Arial Black" panose="020B0A04020102020204" pitchFamily="34" charset="0"/>
              </a:rPr>
              <a:t>Možnosti </a:t>
            </a:r>
            <a:r>
              <a:rPr lang="sk-SK" dirty="0" smtClean="0">
                <a:latin typeface="Arial Black" panose="020B0A04020102020204" pitchFamily="34" charset="0"/>
              </a:rPr>
              <a:t>Ďalšieho štúdia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25909" y="2933448"/>
            <a:ext cx="9772086" cy="336971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pomaturitné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štúdium, </a:t>
            </a:r>
            <a:endParaRPr lang="sk-SK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študijné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programy prvého alebo druhého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stupňa vysokoškolského štúdia,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vzdelávacie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programy zamerané na rozšírenie kvalifikácie,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 zmenu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alebo zvýšenie.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709" y="948540"/>
            <a:ext cx="2770341" cy="277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0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248</TotalTime>
  <Words>238</Words>
  <Application>Microsoft Office PowerPoint</Application>
  <PresentationFormat>Širokouhlá</PresentationFormat>
  <Paragraphs>39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Bahnschrift SemiBold Condensed</vt:lpstr>
      <vt:lpstr>Calibri</vt:lpstr>
      <vt:lpstr>Gill Sans MT</vt:lpstr>
      <vt:lpstr>Tahoma</vt:lpstr>
      <vt:lpstr>Times New Roman</vt:lpstr>
      <vt:lpstr>Wingdings</vt:lpstr>
      <vt:lpstr>Parcel</vt:lpstr>
      <vt:lpstr>6317 M 74 obchodná akadémia   bilingválne štúdium (slovensko-anglické)</vt:lpstr>
      <vt:lpstr>Organizácia vyučovania</vt:lpstr>
      <vt:lpstr>Maturitná skúška</vt:lpstr>
      <vt:lpstr>Štátna jazyková skúška</vt:lpstr>
      <vt:lpstr>              Jazykový certifikát</vt:lpstr>
      <vt:lpstr>                  Odborná prax</vt:lpstr>
      <vt:lpstr>Možnosti uplatnenia absolventov</vt:lpstr>
      <vt:lpstr>Možnosti Ďalšieho štúdia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Windows User</dc:creator>
  <cp:lastModifiedBy>Windows User</cp:lastModifiedBy>
  <cp:revision>24</cp:revision>
  <dcterms:created xsi:type="dcterms:W3CDTF">2020-11-19T10:35:21Z</dcterms:created>
  <dcterms:modified xsi:type="dcterms:W3CDTF">2020-11-20T06:31:39Z</dcterms:modified>
</cp:coreProperties>
</file>